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8" r:id="rId4"/>
  </p:sldMasterIdLst>
  <p:notesMasterIdLst>
    <p:notesMasterId r:id="rId60"/>
  </p:notesMasterIdLst>
  <p:handoutMasterIdLst>
    <p:handoutMasterId r:id="rId61"/>
  </p:handoutMasterIdLst>
  <p:sldIdLst>
    <p:sldId id="257" r:id="rId5"/>
    <p:sldId id="258" r:id="rId6"/>
    <p:sldId id="259" r:id="rId7"/>
    <p:sldId id="261" r:id="rId8"/>
    <p:sldId id="263" r:id="rId9"/>
    <p:sldId id="265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  <p:sldId id="316" r:id="rId53"/>
    <p:sldId id="317" r:id="rId54"/>
    <p:sldId id="318" r:id="rId55"/>
    <p:sldId id="321" r:id="rId56"/>
    <p:sldId id="322" r:id="rId57"/>
    <p:sldId id="320" r:id="rId58"/>
    <p:sldId id="319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107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84" y="36"/>
      </p:cViewPr>
      <p:guideLst>
        <p:guide orient="horz" pos="2387"/>
        <p:guide pos="31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6F7D-043A-4574-8434-4D41C636499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A1395-D1C3-41DF-B472-B7EBC2E45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3E1A-B197-4566-B052-DCEC3A5CC025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0027-020A-4407-A102-093638F1F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1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046666" y="29376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2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6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7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8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78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7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7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3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4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8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2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3"/>
            <a:ext cx="7772400" cy="136296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9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72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760"/>
            <a:ext cx="4041775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5121"/>
            <a:ext cx="4041775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10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6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2161"/>
            <a:ext cx="3008313" cy="11620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4"/>
            <a:ext cx="5111750" cy="58535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4240"/>
            <a:ext cx="3008313" cy="4691520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4"/>
            <a:ext cx="5486400" cy="805679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5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4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4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7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68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9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5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7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5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4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" y="96251"/>
            <a:ext cx="1885287" cy="6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67378" y="740117"/>
            <a:ext cx="9144001" cy="174285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24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  <a:alpha val="53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bg1">
                  <a:alpha val="37000"/>
                </a:schemeClr>
              </a:gs>
            </a:gsLst>
            <a:lin ang="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6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21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37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pos="4133" userDrawn="1">
          <p15:clr>
            <a:srgbClr val="FBAE40"/>
          </p15:clr>
        </p15:guide>
        <p15:guide id="1" orient="horz" pos="1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8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0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1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507782" y="293760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表面法线提取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0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30018" y="29376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基于传统算法对的缺陷检测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2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942978" y="293760"/>
            <a:ext cx="5827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基于深度学习的缺陷检测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9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20744" y="2937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总结与展望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9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06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533704" y="293760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4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3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1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8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47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37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5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5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9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1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24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5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1"/>
            <a:ext cx="7772400" cy="13629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3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760"/>
            <a:ext cx="4041775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5121"/>
            <a:ext cx="4041775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7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43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720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2161"/>
            <a:ext cx="3008313" cy="11620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2"/>
            <a:ext cx="5111750" cy="5853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4240"/>
            <a:ext cx="3008313" cy="469152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45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2"/>
            <a:ext cx="5486400" cy="80567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079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96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2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2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4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76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33" userDrawn="1">
          <p15:clr>
            <a:srgbClr val="FBAE40"/>
          </p15:clr>
        </p15:guide>
        <p15:guide id="2" orient="horz" pos="1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857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0200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79654" y="6310393"/>
            <a:ext cx="184731" cy="815477"/>
            <a:chOff x="4479636" y="4328880"/>
            <a:chExt cx="184731" cy="1059298"/>
          </a:xfrm>
        </p:grpSpPr>
        <p:sp>
          <p:nvSpPr>
            <p:cNvPr id="4" name="矩形 3"/>
            <p:cNvSpPr/>
            <p:nvPr/>
          </p:nvSpPr>
          <p:spPr>
            <a:xfrm>
              <a:off x="4479636" y="4328880"/>
              <a:ext cx="184731" cy="1019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479636" y="4368690"/>
              <a:ext cx="184731" cy="10194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0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4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3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4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785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612556"/>
            <a:ext cx="9144000" cy="398628"/>
            <a:chOff x="4570600" y="2545234"/>
            <a:chExt cx="2799" cy="4626593"/>
          </a:xfrm>
          <a:solidFill>
            <a:schemeClr val="tx2"/>
          </a:solidFill>
        </p:grpSpPr>
        <p:sp>
          <p:nvSpPr>
            <p:cNvPr id="4" name="矩形 3"/>
            <p:cNvSpPr/>
            <p:nvPr/>
          </p:nvSpPr>
          <p:spPr>
            <a:xfrm>
              <a:off x="4570600" y="2545234"/>
              <a:ext cx="2799" cy="4586784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570600" y="2585043"/>
              <a:ext cx="2799" cy="45867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>
          <a:xfrm>
            <a:off x="251520" y="6173674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BC1D-100E-4CEF-8213-DA99D1548120}" type="datetimeFigureOut">
              <a:rPr lang="zh-CN" altLang="en-US" smtClean="0"/>
              <a:pPr/>
              <a:t>2018/5/22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6804248" y="6129170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192C-6E58-4B4D-8D3E-CB3F6553C7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2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729" r:id="rId8"/>
    <p:sldLayoutId id="2147483698" r:id="rId9"/>
    <p:sldLayoutId id="2147483699" r:id="rId10"/>
    <p:sldLayoutId id="2147483720" r:id="rId11"/>
    <p:sldLayoutId id="2147483725" r:id="rId12"/>
    <p:sldLayoutId id="2147483726" r:id="rId13"/>
    <p:sldLayoutId id="2147483727" r:id="rId14"/>
    <p:sldLayoutId id="2147483728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2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1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2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7140" y="2246451"/>
            <a:ext cx="7455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/>
                </a:solidFill>
                <a:latin typeface="+mj-ea"/>
                <a:ea typeface="+mj-ea"/>
                <a:cs typeface="Times New Roman" panose="02020603050405020304" pitchFamily="18" charset="0"/>
              </a:rPr>
              <a:t>基于计算机视觉的零件表面缺陷检测研究和应用</a:t>
            </a:r>
            <a:endParaRPr lang="en-US" altLang="zh-CN" sz="2700" dirty="0">
              <a:solidFill>
                <a:schemeClr val="tx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474" y="3628995"/>
            <a:ext cx="315022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答 辩 人： 宋佳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   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	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号： 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指导老师：郭延文 教授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246450"/>
            <a:ext cx="467544" cy="24212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提出一种提取零件表面法线的算法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将法线图应用到基于传统方法的缺陷检测中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将法线图应用到基于深度学习的缺陷检测中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5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9044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61" y="1739711"/>
            <a:ext cx="3476697" cy="4200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设备结构示意图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2"/>
            <a:ext cx="9144001" cy="4227107"/>
            <a:chOff x="40274" y="1242204"/>
            <a:chExt cx="8928894" cy="402525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73691" y="1242204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752866" y="124220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硬件设计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73409" y="2327315"/>
            <a:ext cx="213775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五大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模块整合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遮光模块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拍照模块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控制模块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2973" y="2327315"/>
            <a:ext cx="21377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多种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硬件协同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反相机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步进电机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偏光镜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滤光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硬件实现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3"/>
            <a:ext cx="9144001" cy="4244679"/>
            <a:chOff x="40274" y="1242206"/>
            <a:chExt cx="8928894" cy="4041986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726743" y="1242206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325560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硬件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05259" y="3521057"/>
            <a:ext cx="166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b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65399" y="1932097"/>
            <a:ext cx="6583679" cy="3960116"/>
            <a:chOff x="1271642" y="1997912"/>
            <a:chExt cx="6583679" cy="396011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722" y="1997912"/>
              <a:ext cx="1790222" cy="3625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2090786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59" y="2094970"/>
              <a:ext cx="1766750" cy="1325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39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右箭头 23"/>
            <p:cNvSpPr/>
            <p:nvPr/>
          </p:nvSpPr>
          <p:spPr>
            <a:xfrm>
              <a:off x="3138766" y="4691373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5472009" y="2681248"/>
              <a:ext cx="616562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5473585" y="4691373"/>
              <a:ext cx="614986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71642" y="5681029"/>
              <a:ext cx="1860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a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整体结构图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29082" y="5667904"/>
              <a:ext cx="1642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d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局部放大图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83210" y="5681028"/>
              <a:ext cx="1578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e</a:t>
              </a:r>
              <a:r>
                <a:rPr lang="zh-CN" altLang="en-US" sz="1200" dirty="0"/>
                <a:t>）局部细节图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27257" y="3510451"/>
              <a:ext cx="168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c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局部细节图</a:t>
              </a: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3125812" y="2681248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19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5000" y="1739711"/>
            <a:ext cx="5068798" cy="4200742"/>
            <a:chOff x="1836045" y="1250514"/>
            <a:chExt cx="5471900" cy="478479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5" y="2946244"/>
              <a:ext cx="1603650" cy="13942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04293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47" y="2946244"/>
              <a:ext cx="1603650" cy="139423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36045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5" y="1250514"/>
              <a:ext cx="1603650" cy="139423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770173" y="125052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4641071"/>
              <a:ext cx="1603650" cy="139423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770173" y="4623685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2937100"/>
              <a:ext cx="1603650" cy="1394233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770169" y="2937107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滤除高光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1628" y="1739709"/>
            <a:ext cx="5072170" cy="4200743"/>
            <a:chOff x="1836048" y="1249030"/>
            <a:chExt cx="5471899" cy="478276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302" y="2946244"/>
              <a:ext cx="1603645" cy="139423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5704300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50" y="2946244"/>
              <a:ext cx="1603645" cy="139423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836048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1249030"/>
              <a:ext cx="1603645" cy="139423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770177" y="124903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4637563"/>
              <a:ext cx="1603645" cy="1394233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3770177" y="4637569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80" y="2937100"/>
              <a:ext cx="1603645" cy="139423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770178" y="293710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保留高光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4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1776228"/>
            <a:ext cx="7803606" cy="3769483"/>
            <a:chOff x="-56794" y="1437787"/>
            <a:chExt cx="8137798" cy="4025739"/>
          </a:xfrm>
          <a:blipFill>
            <a:blip r:embed="rId2"/>
            <a:tile tx="0" ty="0" sx="84000" sy="100000" flip="none" algn="ctr"/>
          </a:blipFill>
        </p:grpSpPr>
        <p:sp>
          <p:nvSpPr>
            <p:cNvPr id="24" name="空心弧 23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校正算法</a:t>
              </a:r>
              <a:endParaRPr lang="zh-CN" altLang="en-US" sz="20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法线提取算法</a:t>
              </a:r>
              <a:endParaRPr lang="zh-CN" altLang="en-US" sz="20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99365" y="2506807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73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2405001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校正算法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29704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90085" y="3502305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颜色校正：</a:t>
            </a:r>
            <a:r>
              <a:rPr lang="en-US" altLang="zh-CN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24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色标准色卡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76962" y="24260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白平衡校正：白卡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718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2195704" y="2365585"/>
            <a:ext cx="3585946" cy="2600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180216" y="2854901"/>
            <a:ext cx="3585946" cy="447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641803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187625" y="3480083"/>
            <a:ext cx="4362706" cy="18832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856471" y="3979553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581721" y="5040696"/>
            <a:ext cx="3401068" cy="989643"/>
            <a:chOff x="2581721" y="5040696"/>
            <a:chExt cx="3401068" cy="989643"/>
          </a:xfrm>
        </p:grpSpPr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2581721" y="5040696"/>
              <a:ext cx="1019426" cy="989643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9"/>
            <p:cNvSpPr>
              <a:spLocks noChangeAspect="1" noEditPoints="1"/>
            </p:cNvSpPr>
            <p:nvPr/>
          </p:nvSpPr>
          <p:spPr bwMode="auto">
            <a:xfrm>
              <a:off x="2818523" y="5273261"/>
              <a:ext cx="545822" cy="524511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直接连接符 21"/>
            <p:cNvCxnSpPr>
              <a:stCxn id="29" idx="2"/>
            </p:cNvCxnSpPr>
            <p:nvPr/>
          </p:nvCxnSpPr>
          <p:spPr>
            <a:xfrm flipV="1">
              <a:off x="3458902" y="5381131"/>
              <a:ext cx="2523887" cy="7666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48000" y="5796000"/>
              <a:ext cx="2618444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2025145" y="4459024"/>
            <a:ext cx="4764406" cy="1387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025145" y="4951534"/>
            <a:ext cx="4764406" cy="10913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082559" y="444532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畸变校正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张正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友标定法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90085" y="538823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52333" y="24414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sz="1300" dirty="0" smtClean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𝐶𝑜𝑚𝑝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𝐵𝑎𝑠𝑒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𝐴𝑑𝑗𝑢𝑠𝑡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3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300" i="1" dirty="0"/>
              </a:p>
              <a:p>
                <a:pPr marL="330994" lvl="1" indent="0" algn="just">
                  <a:buNone/>
                </a:pPr>
                <a:r>
                  <a:rPr lang="en-US" altLang="zh-CN" sz="130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zh-CN" sz="13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  <a:blipFill rotWithShape="0">
                <a:blip r:embed="rId2"/>
                <a:stretch>
                  <a:fillRect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5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69 -0.425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43" grpId="0"/>
      <p:bldP spid="34" grpId="0" animBg="1"/>
      <p:bldP spid="30" grpId="0"/>
      <p:bldP spid="48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法线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提取算法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0994" lvl="1" indent="0">
                  <a:buNone/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获滤除高光照片亮度：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新建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通道，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通道。</a:t>
                </a:r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分别调整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色阶到</a:t>
                </a:r>
                <a:r>
                  <a:rPr lang="en-US" altLang="zh-CN" dirty="0"/>
                  <a:t>[0.5-1.0]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[0.0=0.5]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通道：</a:t>
                </a:r>
                <a:r>
                  <a:rPr lang="en-US" altLang="zh-CN" dirty="0"/>
                  <a:t>Normal1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NorthWest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SouthEast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5.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通道：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=2.0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1.0−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−1.0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使用保留高光的照片用同样的方法计算</a:t>
                </a:r>
                <a:r>
                  <a:rPr lang="en-US" altLang="zh-CN" dirty="0"/>
                  <a:t>Normal2</a:t>
                </a:r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计算最终法线：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  <a:blipFill rotWithShape="0">
                <a:blip r:embed="rId2"/>
                <a:stretch>
                  <a:fillRect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法线提取结果示意图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88" y="2683746"/>
            <a:ext cx="2451075" cy="24476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81" y="2683746"/>
            <a:ext cx="2451119" cy="2447662"/>
          </a:xfrm>
          <a:prstGeom prst="rect">
            <a:avLst/>
          </a:prstGeom>
        </p:spPr>
      </p:pic>
      <p:sp>
        <p:nvSpPr>
          <p:cNvPr id="41" name="Freeform 19"/>
          <p:cNvSpPr>
            <a:spLocks noChangeAspect="1" noEditPoints="1"/>
          </p:cNvSpPr>
          <p:nvPr/>
        </p:nvSpPr>
        <p:spPr bwMode="auto">
          <a:xfrm rot="20986122">
            <a:off x="3767618" y="2006627"/>
            <a:ext cx="1369535" cy="67708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4482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7798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979171" y="1515642"/>
            <a:ext cx="8899843" cy="4651638"/>
            <a:chOff x="-2675255" y="1205232"/>
            <a:chExt cx="10833100" cy="5360502"/>
          </a:xfrm>
        </p:grpSpPr>
        <p:grpSp>
          <p:nvGrpSpPr>
            <p:cNvPr id="15" name="组合 14"/>
            <p:cNvGrpSpPr/>
            <p:nvPr/>
          </p:nvGrpSpPr>
          <p:grpSpPr>
            <a:xfrm>
              <a:off x="-2675255" y="1205232"/>
              <a:ext cx="10833100" cy="5360502"/>
              <a:chOff x="-2854435" y="1261932"/>
              <a:chExt cx="10690335" cy="5472816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-2854435" y="1261932"/>
                <a:ext cx="10690335" cy="5472816"/>
                <a:chOff x="-2854435" y="1261932"/>
                <a:chExt cx="10690335" cy="5472816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739900" y="1966339"/>
                  <a:ext cx="6096000" cy="4064000"/>
                </a:xfrm>
                <a:prstGeom prst="rect">
                  <a:avLst/>
                </a:prstGeom>
                <a:noFill/>
                <a:ln>
                  <a:noFill/>
                </a:ln>
              </p:spPr>
            </p:sp>
            <p:sp>
              <p:nvSpPr>
                <p:cNvPr id="6" name="空心弧 5"/>
                <p:cNvSpPr/>
                <p:nvPr/>
              </p:nvSpPr>
              <p:spPr>
                <a:xfrm>
                  <a:off x="-2854435" y="1261932"/>
                  <a:ext cx="5472816" cy="5472816"/>
                </a:xfrm>
                <a:prstGeom prst="blockArc">
                  <a:avLst>
                    <a:gd name="adj1" fmla="val 18900000"/>
                    <a:gd name="adj2" fmla="val 2700000"/>
                    <a:gd name="adj3" fmla="val 395"/>
                  </a:avLst>
                </a:prstGeom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2304879" y="23727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零件主表面获取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1796879" y="2271139"/>
                  <a:ext cx="1016000" cy="1016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2600332" y="3591938"/>
                  <a:ext cx="5180380" cy="812800"/>
                </a:xfrm>
                <a:custGeom>
                  <a:avLst/>
                  <a:gdLst>
                    <a:gd name="connsiteX0" fmla="*/ 0 w 5180380"/>
                    <a:gd name="connsiteY0" fmla="*/ 0 h 812800"/>
                    <a:gd name="connsiteX1" fmla="*/ 5180380 w 5180380"/>
                    <a:gd name="connsiteY1" fmla="*/ 0 h 812800"/>
                    <a:gd name="connsiteX2" fmla="*/ 5180380 w 5180380"/>
                    <a:gd name="connsiteY2" fmla="*/ 812800 h 812800"/>
                    <a:gd name="connsiteX3" fmla="*/ 0 w 5180380"/>
                    <a:gd name="connsiteY3" fmla="*/ 812800 h 812800"/>
                    <a:gd name="connsiteX4" fmla="*/ 0 w 5180380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80380" h="812800">
                      <a:moveTo>
                        <a:pt x="0" y="0"/>
                      </a:moveTo>
                      <a:lnTo>
                        <a:pt x="5180380" y="0"/>
                      </a:lnTo>
                      <a:lnTo>
                        <a:pt x="5180380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数据增强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2092332" y="3490338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2304879" y="48111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数据集划分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796879" y="4709539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26" name="椭圆 25"/>
              <p:cNvSpPr/>
              <p:nvPr/>
            </p:nvSpPr>
            <p:spPr>
              <a:xfrm>
                <a:off x="1796878" y="2271139"/>
                <a:ext cx="1009788" cy="101117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1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092331" y="3485515"/>
                <a:ext cx="1034049" cy="1020823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84000" sy="73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2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96878" y="4709536"/>
                <a:ext cx="1009788" cy="1023695"/>
              </a:xfrm>
              <a:prstGeom prst="ellipse">
                <a:avLst/>
              </a:prstGeom>
              <a:blipFill>
                <a:blip r:embed="rId2"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3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14282" y="2471843"/>
              <a:ext cx="1038092" cy="277844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/>
                  </a:solidFill>
                  <a:latin typeface="+mj-ea"/>
                  <a:ea typeface="+mj-ea"/>
                </a:rPr>
                <a:t>数据预处理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5893" r="16758" b="4422"/>
          <a:stretch/>
        </p:blipFill>
        <p:spPr>
          <a:xfrm>
            <a:off x="2438971" y="1798426"/>
            <a:ext cx="4145052" cy="4209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79466"/>
            <a:ext cx="9144001" cy="4252237"/>
            <a:chOff x="40274" y="1235009"/>
            <a:chExt cx="8928894" cy="40491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505066" y="1235009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433071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零件主表面获取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镜像</a:t>
              </a: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和旋转</a:t>
              </a:r>
              <a:endParaRPr lang="en-US" altLang="zh-CN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扩充数据量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增强样本多样性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45601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滑动</a:t>
              </a: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窗口分割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尽可能是缺陷占窗口面积较大比重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尽可能是窗口能包含任意单独缺陷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数据增强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7" y="4892680"/>
            <a:ext cx="7748157" cy="4023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434" y="5451113"/>
            <a:ext cx="7694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滑动窗口分割示意图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1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4" r="9690"/>
          <a:stretch/>
        </p:blipFill>
        <p:spPr>
          <a:xfrm>
            <a:off x="1710427" y="1820943"/>
            <a:ext cx="5723146" cy="4193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集划分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1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88433" y="201214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Haar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-like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图像梯度（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Gradient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方向梯度直方图（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HOG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局部二值模式（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LBP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灰度共生矩阵（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GLCM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颜色空间（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RGB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6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8294" r="4598" b="8399"/>
          <a:stretch/>
        </p:blipFill>
        <p:spPr>
          <a:xfrm>
            <a:off x="381000" y="1812022"/>
            <a:ext cx="8429625" cy="42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8311" r="5110" b="7941"/>
          <a:stretch/>
        </p:blipFill>
        <p:spPr>
          <a:xfrm>
            <a:off x="361950" y="1812023"/>
            <a:ext cx="848276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3-5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Canny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边缘提取结果图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8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8192" r="5354" b="7717"/>
          <a:stretch/>
        </p:blipFill>
        <p:spPr>
          <a:xfrm>
            <a:off x="390525" y="1795811"/>
            <a:ext cx="8420100" cy="4218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3-6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HOG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15586" y="1577945"/>
            <a:ext cx="8137798" cy="4025739"/>
            <a:chOff x="-56794" y="1437787"/>
            <a:chExt cx="8137798" cy="4025739"/>
          </a:xfrm>
          <a:blipFill>
            <a:blip r:embed="rId2"/>
            <a:tile tx="0" ty="0" sx="84000" sy="100000" flip="none" algn="ctr"/>
          </a:blipFill>
        </p:grpSpPr>
        <p:sp>
          <p:nvSpPr>
            <p:cNvPr id="20" name="空心弧 19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识别：识别零件缺陷</a:t>
              </a:r>
              <a:endParaRPr lang="zh-CN" altLang="en-US" sz="24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定位：定位缺陷位置</a:t>
              </a:r>
              <a:endParaRPr lang="zh-CN" altLang="en-US" sz="24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70100" y="1254315"/>
            <a:ext cx="89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8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640509" y="2313541"/>
            <a:ext cx="1038092" cy="25545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+mj-ea"/>
                <a:ea typeface="+mj-ea"/>
              </a:rPr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735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8547" r="5007" b="8146"/>
          <a:stretch/>
        </p:blipFill>
        <p:spPr>
          <a:xfrm>
            <a:off x="400050" y="1812022"/>
            <a:ext cx="8439150" cy="4180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3-7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LBP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13"/>
            <a:ext cx="9144000" cy="41613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3-8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分类器结构示意图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0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2835"/>
          <a:stretch/>
        </p:blipFill>
        <p:spPr>
          <a:xfrm>
            <a:off x="4581525" y="2171962"/>
            <a:ext cx="4533900" cy="28218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3-9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5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𝑏𝑜𝑜𝑠𝑡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模型：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S Gothic" panose="020B0609070205080204" pitchFamily="49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1600" kern="1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3-10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光照条件下检测结果表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03351"/>
              </p:ext>
            </p:extLst>
          </p:nvPr>
        </p:nvGraphicFramePr>
        <p:xfrm>
          <a:off x="1409699" y="2371725"/>
          <a:ext cx="6748145" cy="2590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东部灯光组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0.3929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0.3279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西部灯光组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0.2664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0.3751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0.3072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0.3091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0.3134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0.2572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0.2905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顶部灯光组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0.5022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0.1426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0.1517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法线图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0.5981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0.1115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0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3241" r="1388" b="5265"/>
          <a:stretch/>
        </p:blipFill>
        <p:spPr>
          <a:xfrm>
            <a:off x="364143" y="1812022"/>
            <a:ext cx="844814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输入数据检测结果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实验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结果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6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48931"/>
              </p:ext>
            </p:extLst>
          </p:nvPr>
        </p:nvGraphicFramePr>
        <p:xfrm>
          <a:off x="627657" y="2153893"/>
          <a:ext cx="7911054" cy="2975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0.1372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0.1214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0.7207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0.0667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0.4921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0.1448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10218"/>
              </p:ext>
            </p:extLst>
          </p:nvPr>
        </p:nvGraphicFramePr>
        <p:xfrm>
          <a:off x="272257" y="3129393"/>
          <a:ext cx="8599486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1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9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特征类型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11ms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17ms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22ms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486ms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25ms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596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0" y="1729532"/>
            <a:ext cx="6687839" cy="4209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142" y="597427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1-1</a:t>
            </a:r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常见零件图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1729532"/>
            <a:ext cx="9144001" cy="4244743"/>
            <a:chOff x="40274" y="1240880"/>
            <a:chExt cx="8928894" cy="4042046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1" idx="8"/>
            </p:cNvCxnSpPr>
            <p:nvPr/>
          </p:nvCxnSpPr>
          <p:spPr>
            <a:xfrm>
              <a:off x="7782202" y="1240880"/>
              <a:ext cx="430" cy="400779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27238" y="126604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常见零件</a:t>
            </a:r>
          </a:p>
        </p:txBody>
      </p:sp>
    </p:spTree>
    <p:extLst>
      <p:ext uri="{BB962C8B-B14F-4D97-AF65-F5344CB8AC3E}">
        <p14:creationId xmlns:p14="http://schemas.microsoft.com/office/powerpoint/2010/main" val="101974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8400" y="2359903"/>
            <a:ext cx="6989446" cy="2211219"/>
            <a:chOff x="160968" y="2534392"/>
            <a:chExt cx="6989446" cy="2211219"/>
          </a:xfrm>
        </p:grpSpPr>
        <p:sp>
          <p:nvSpPr>
            <p:cNvPr id="9" name="燕尾形箭头 8"/>
            <p:cNvSpPr/>
            <p:nvPr/>
          </p:nvSpPr>
          <p:spPr>
            <a:xfrm>
              <a:off x="160968" y="2890607"/>
              <a:ext cx="6989446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047672" y="405311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663090" y="338067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591530" y="2676565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30765" y="337519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875702" y="3929818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46473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4473845">
            <a:off x="4242700" y="4269482"/>
            <a:ext cx="879798" cy="354342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51851" y="4995921"/>
            <a:ext cx="4148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数据增强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</p:txBody>
      </p:sp>
    </p:spTree>
    <p:extLst>
      <p:ext uri="{BB962C8B-B14F-4D97-AF65-F5344CB8AC3E}">
        <p14:creationId xmlns:p14="http://schemas.microsoft.com/office/powerpoint/2010/main" val="34546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网络模型结构示意图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网络模型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0900" y="2075612"/>
            <a:ext cx="8089899" cy="3658716"/>
            <a:chOff x="802612" y="2053564"/>
            <a:chExt cx="9135705" cy="3455564"/>
          </a:xfrm>
        </p:grpSpPr>
        <p:grpSp>
          <p:nvGrpSpPr>
            <p:cNvPr id="12" name="组合 11"/>
            <p:cNvGrpSpPr/>
            <p:nvPr/>
          </p:nvGrpSpPr>
          <p:grpSpPr>
            <a:xfrm>
              <a:off x="802612" y="2263476"/>
              <a:ext cx="7804561" cy="3245652"/>
              <a:chOff x="468314" y="2276557"/>
              <a:chExt cx="7804561" cy="3245652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468314" y="2276557"/>
                <a:ext cx="7512834" cy="3245652"/>
                <a:chOff x="822572" y="1910540"/>
                <a:chExt cx="7742936" cy="3245652"/>
              </a:xfrm>
            </p:grpSpPr>
            <p:sp>
              <p:nvSpPr>
                <p:cNvPr id="47" name="立方体 46"/>
                <p:cNvSpPr/>
                <p:nvPr/>
              </p:nvSpPr>
              <p:spPr bwMode="auto">
                <a:xfrm>
                  <a:off x="822572" y="1910540"/>
                  <a:ext cx="905854" cy="3245652"/>
                </a:xfrm>
                <a:prstGeom prst="cube">
                  <a:avLst>
                    <a:gd name="adj" fmla="val 98031"/>
                  </a:avLst>
                </a:prstGeom>
                <a:blipFill dpi="0" rotWithShape="1">
                  <a:blip r:embed="rId2"/>
                  <a:srcRect/>
                  <a:tile tx="336550" ty="0" sx="100000" sy="100000" flip="none" algn="tl"/>
                </a:blip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立方体 47"/>
                <p:cNvSpPr/>
                <p:nvPr/>
              </p:nvSpPr>
              <p:spPr bwMode="auto">
                <a:xfrm>
                  <a:off x="1207339" y="1910540"/>
                  <a:ext cx="905854" cy="3245652"/>
                </a:xfrm>
                <a:prstGeom prst="cube">
                  <a:avLst>
                    <a:gd name="adj" fmla="val 9331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立方体 48"/>
                <p:cNvSpPr>
                  <a:spLocks noChangeAspect="1"/>
                </p:cNvSpPr>
                <p:nvPr/>
              </p:nvSpPr>
              <p:spPr bwMode="auto">
                <a:xfrm>
                  <a:off x="1436339" y="2551557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立方体 49"/>
                <p:cNvSpPr>
                  <a:spLocks noChangeAspect="1"/>
                </p:cNvSpPr>
                <p:nvPr/>
              </p:nvSpPr>
              <p:spPr bwMode="auto">
                <a:xfrm>
                  <a:off x="1697675" y="2547709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立方体 50"/>
                <p:cNvSpPr>
                  <a:spLocks/>
                </p:cNvSpPr>
                <p:nvPr/>
              </p:nvSpPr>
              <p:spPr bwMode="auto">
                <a:xfrm>
                  <a:off x="1936771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立方体 51"/>
                <p:cNvSpPr>
                  <a:spLocks/>
                </p:cNvSpPr>
                <p:nvPr/>
              </p:nvSpPr>
              <p:spPr bwMode="auto">
                <a:xfrm>
                  <a:off x="2278727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立方体 52"/>
                <p:cNvSpPr>
                  <a:spLocks/>
                </p:cNvSpPr>
                <p:nvPr/>
              </p:nvSpPr>
              <p:spPr bwMode="auto">
                <a:xfrm>
                  <a:off x="2629398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立方体 53"/>
                <p:cNvSpPr>
                  <a:spLocks/>
                </p:cNvSpPr>
                <p:nvPr/>
              </p:nvSpPr>
              <p:spPr bwMode="auto">
                <a:xfrm>
                  <a:off x="2961559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立方体 54"/>
                <p:cNvSpPr>
                  <a:spLocks/>
                </p:cNvSpPr>
                <p:nvPr/>
              </p:nvSpPr>
              <p:spPr bwMode="auto">
                <a:xfrm>
                  <a:off x="3400690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立方体 55"/>
                <p:cNvSpPr>
                  <a:spLocks/>
                </p:cNvSpPr>
                <p:nvPr/>
              </p:nvSpPr>
              <p:spPr bwMode="auto">
                <a:xfrm>
                  <a:off x="3845231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立方体 56"/>
                <p:cNvSpPr>
                  <a:spLocks/>
                </p:cNvSpPr>
                <p:nvPr/>
              </p:nvSpPr>
              <p:spPr bwMode="auto">
                <a:xfrm>
                  <a:off x="4260971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立方体 57"/>
                <p:cNvSpPr>
                  <a:spLocks/>
                </p:cNvSpPr>
                <p:nvPr/>
              </p:nvSpPr>
              <p:spPr bwMode="auto">
                <a:xfrm>
                  <a:off x="4806474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立方体 58"/>
                <p:cNvSpPr>
                  <a:spLocks/>
                </p:cNvSpPr>
                <p:nvPr/>
              </p:nvSpPr>
              <p:spPr bwMode="auto">
                <a:xfrm>
                  <a:off x="5360757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立方体 59"/>
                <p:cNvSpPr>
                  <a:spLocks/>
                </p:cNvSpPr>
                <p:nvPr/>
              </p:nvSpPr>
              <p:spPr bwMode="auto">
                <a:xfrm>
                  <a:off x="5886255" y="3348975"/>
                  <a:ext cx="501372" cy="375212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立方体 60"/>
                <p:cNvSpPr>
                  <a:spLocks/>
                </p:cNvSpPr>
                <p:nvPr/>
              </p:nvSpPr>
              <p:spPr bwMode="auto">
                <a:xfrm>
                  <a:off x="6341964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立方体 61"/>
                <p:cNvSpPr>
                  <a:spLocks/>
                </p:cNvSpPr>
                <p:nvPr/>
              </p:nvSpPr>
              <p:spPr bwMode="auto">
                <a:xfrm>
                  <a:off x="7303641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立方体 62"/>
                <p:cNvSpPr>
                  <a:spLocks/>
                </p:cNvSpPr>
                <p:nvPr/>
              </p:nvSpPr>
              <p:spPr bwMode="auto">
                <a:xfrm>
                  <a:off x="8264848" y="3457160"/>
                  <a:ext cx="300660" cy="166278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6" name="立方体 45"/>
              <p:cNvSpPr>
                <a:spLocks/>
              </p:cNvSpPr>
              <p:nvPr/>
            </p:nvSpPr>
            <p:spPr bwMode="auto">
              <a:xfrm>
                <a:off x="7981149" y="3823177"/>
                <a:ext cx="291726" cy="166278"/>
              </a:xfrm>
              <a:prstGeom prst="cube">
                <a:avLst>
                  <a:gd name="adj" fmla="val 3009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90263" y="4381798"/>
              <a:ext cx="3448054" cy="215444"/>
              <a:chOff x="6407637" y="4582842"/>
              <a:chExt cx="3448054" cy="215444"/>
            </a:xfrm>
          </p:grpSpPr>
          <p:sp>
            <p:nvSpPr>
              <p:cNvPr id="43" name="立方体 4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Convolution+Batch</a:t>
                </a:r>
                <a:r>
                  <a:rPr lang="en-US" altLang="zh-CN" sz="800" dirty="0"/>
                  <a:t> </a:t>
                </a:r>
                <a:r>
                  <a:rPr lang="en-US" altLang="zh-CN" sz="800" dirty="0" err="1"/>
                  <a:t>normalization+ReLU</a:t>
                </a:r>
                <a:endParaRPr lang="zh-CN" altLang="en-US" sz="8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490263" y="4645663"/>
              <a:ext cx="3448054" cy="215444"/>
              <a:chOff x="6407637" y="4582842"/>
              <a:chExt cx="3448054" cy="215444"/>
            </a:xfrm>
          </p:grpSpPr>
          <p:sp>
            <p:nvSpPr>
              <p:cNvPr id="41" name="立方体 40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Max pooling</a:t>
                </a:r>
                <a:endParaRPr lang="zh-CN" altLang="en-US" sz="8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490263" y="4859850"/>
              <a:ext cx="3448054" cy="215444"/>
              <a:chOff x="6407637" y="4582842"/>
              <a:chExt cx="3448054" cy="215444"/>
            </a:xfrm>
          </p:grpSpPr>
          <p:sp>
            <p:nvSpPr>
              <p:cNvPr id="39" name="立方体 38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</a:t>
                </a:r>
                <a:r>
                  <a:rPr lang="en-US" altLang="zh-CN" sz="800" dirty="0" err="1"/>
                  <a:t>connected+ReLU</a:t>
                </a:r>
                <a:endParaRPr lang="zh-CN" altLang="en-US" sz="8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90263" y="5079916"/>
              <a:ext cx="3448054" cy="215444"/>
              <a:chOff x="6407637" y="4582842"/>
              <a:chExt cx="3448054" cy="215444"/>
            </a:xfrm>
          </p:grpSpPr>
          <p:sp>
            <p:nvSpPr>
              <p:cNvPr id="35" name="立方体 34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connected</a:t>
                </a:r>
                <a:endParaRPr lang="zh-CN" altLang="en-US" sz="8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490263" y="5293684"/>
              <a:ext cx="3448054" cy="215444"/>
              <a:chOff x="6407637" y="4582842"/>
              <a:chExt cx="3448054" cy="215444"/>
            </a:xfrm>
          </p:grpSpPr>
          <p:sp>
            <p:nvSpPr>
              <p:cNvPr id="30" name="立方体 29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Softmax</a:t>
                </a:r>
                <a:endParaRPr lang="zh-CN" altLang="en-US" sz="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3</a:t>
                  </a:r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56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28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7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61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func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  <a:blipFill rotWithShape="0">
                <a:blip r:embed="rId2"/>
                <a:stretch>
                  <a:fillRect r="-7733" b="-49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6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g-blog.csdn.net/201603121907267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64" y="2524949"/>
            <a:ext cx="4538050" cy="26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模型训练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模型初始化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优化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32363" y="2269757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针对数据不平衡问题划分不同数据子集，训练多个模型</a:t>
            </a:r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32363" y="3431470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ImageNet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上预训练的参数初始化</a:t>
            </a:r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32363" y="4591250"/>
            <a:ext cx="3606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算法对模型进行优化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5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656" y="1895244"/>
            <a:ext cx="8966687" cy="4019451"/>
            <a:chOff x="88412" y="1873967"/>
            <a:chExt cx="9796949" cy="40194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2" y="1873967"/>
              <a:ext cx="4843949" cy="19706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9" y="3944048"/>
              <a:ext cx="4843684" cy="19493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12" y="1873967"/>
              <a:ext cx="4843949" cy="19493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391" y="3944048"/>
              <a:ext cx="4842970" cy="1949369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loss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曲线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最终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5109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0.1080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0.1250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最优结果表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87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0.1875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0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不同模型对比结果表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73862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0.2159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8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08" y="1757288"/>
            <a:ext cx="5062710" cy="42007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零件缺陷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7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0761"/>
              </p:ext>
            </p:extLst>
          </p:nvPr>
        </p:nvGraphicFramePr>
        <p:xfrm>
          <a:off x="856997" y="3256393"/>
          <a:ext cx="7525544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VGG-11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VGG-13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VGG-16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VGG-19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23ms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29ms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34ms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8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7871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法线提取设备和算法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dirty="0" smtClean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图在传统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缺陷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40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法线图在基于深度学习的缺陷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538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表面法线提取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基于传统方法的缺陷检测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基于深度学习的缺陷检测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20876" y="24960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阴影对法线提取结果的影响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数据库的扩充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缺陷种类多样化划分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使用深度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学习中的目标检测算法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7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3300" y="1604963"/>
            <a:ext cx="6400800" cy="4368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/>
              <a:t>感谢我的导师郭延文教授！</a:t>
            </a: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/>
              <a:t>感谢答辩委员会的各位老师！</a:t>
            </a: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/>
              <a:t>感谢实验室的所有同学！</a:t>
            </a: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/>
              <a:t>感谢南京大学！</a:t>
            </a:r>
            <a:endParaRPr lang="en-US" altLang="zh-C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姓名：宋佳</a:t>
            </a:r>
            <a:endParaRPr lang="en-US" altLang="zh-CN" dirty="0"/>
          </a:p>
          <a:p>
            <a:r>
              <a:rPr lang="zh-CN" altLang="en-US" dirty="0"/>
              <a:t>学号：</a:t>
            </a:r>
            <a:r>
              <a:rPr lang="en-US" altLang="zh-CN" dirty="0"/>
              <a:t>MG1533047</a:t>
            </a:r>
          </a:p>
          <a:p>
            <a:r>
              <a:rPr lang="zh-CN" altLang="en-US" dirty="0"/>
              <a:t>指导老师：郭延文 教授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9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1740626"/>
            <a:ext cx="9131650" cy="4218317"/>
            <a:chOff x="16184" y="1319840"/>
            <a:chExt cx="9131650" cy="42183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481" y="3428999"/>
              <a:ext cx="3676640" cy="2109157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16184" y="1319840"/>
              <a:ext cx="9131650" cy="4218317"/>
              <a:chOff x="-8092" y="1319841"/>
              <a:chExt cx="9131650" cy="421831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113" y="1337207"/>
                <a:ext cx="3689161" cy="2091792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-8092" y="1319841"/>
                <a:ext cx="9131650" cy="4218317"/>
                <a:chOff x="63979" y="1242204"/>
                <a:chExt cx="8916835" cy="4016882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63979" y="1242204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63979" y="5259086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/>
              </p:nvCxnSpPr>
              <p:spPr>
                <a:xfrm>
                  <a:off x="4524101" y="1242204"/>
                  <a:ext cx="12226" cy="4016882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直接连接符 12"/>
              <p:cNvCxnSpPr/>
              <p:nvPr/>
            </p:nvCxnSpPr>
            <p:spPr>
              <a:xfrm>
                <a:off x="5011206" y="1744284"/>
                <a:ext cx="0" cy="1132464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5011205" y="1656491"/>
                <a:ext cx="3016925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工业生产的需要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目前工业生产中雇佣大量人力来进行缺陷检测，需要一种自动化的检测方法。</a:t>
                </a:r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31113" y="3829552"/>
                <a:ext cx="0" cy="1332122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431113" y="3829552"/>
                <a:ext cx="3254068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智能制造的需要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智能制造是我国国策之一，产品质量自动检测是智能制造重要一环。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-8092" y="3428999"/>
                <a:ext cx="913165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本框 43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研究背景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51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871239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2047959" y="5040696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相关工作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5942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67385" y="3529201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基于传统方法的目标检测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67385" y="242546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基于深度学习的目标检测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1956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>
            <a:stCxn id="39" idx="45"/>
          </p:cNvCxnSpPr>
          <p:nvPr/>
        </p:nvCxnSpPr>
        <p:spPr>
          <a:xfrm>
            <a:off x="1646454" y="2415411"/>
            <a:ext cx="5503646" cy="1005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46454" y="2887127"/>
            <a:ext cx="5503646" cy="12474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108041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2385694" y="3457501"/>
            <a:ext cx="4764406" cy="1308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85694" y="3981572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Freeform 19"/>
          <p:cNvSpPr>
            <a:spLocks noChangeAspect="1" noEditPoints="1"/>
          </p:cNvSpPr>
          <p:nvPr/>
        </p:nvSpPr>
        <p:spPr bwMode="auto">
          <a:xfrm>
            <a:off x="2284761" y="527326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基于传统方法的目标检测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14532200">
            <a:off x="2711940" y="2540362"/>
            <a:ext cx="907993" cy="36569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ChangeAspect="1" noEditPoints="1"/>
          </p:cNvSpPr>
          <p:nvPr/>
        </p:nvSpPr>
        <p:spPr bwMode="auto">
          <a:xfrm rot="3073908">
            <a:off x="6150602" y="4526015"/>
            <a:ext cx="806904" cy="324984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91465" y="2036278"/>
            <a:ext cx="416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HOG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Haar</a:t>
            </a:r>
            <a:r>
              <a:rPr lang="en-US" altLang="zh-CN" sz="2000" dirty="0" smtClean="0"/>
              <a:t>-like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GLCM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05441" y="5132256"/>
            <a:ext cx="414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SVM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逻辑斯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特回归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随机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森林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2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基于</a:t>
              </a: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深度学习的回归方法</a:t>
              </a:r>
              <a:endPara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给定输入图像，使用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回归的方式输出这个目标的边框和类别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。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代表：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 v2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 v3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SSD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DSSD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等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759284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候选</a:t>
              </a: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区域推荐</a:t>
              </a:r>
              <a:r>
                <a:rPr lang="en-US" altLang="zh-CN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+</a:t>
              </a: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深度学习分类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先生成候选区域，再使用深度学习进行分类。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代表：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Fast 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Faster 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RFCN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等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基于深度学习的目标检测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38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944CB9B-F26C-4A1F-B59F-D7A0B1AB92E1}" vid="{87AEE224-E1B9-4920-93FA-3B271356DF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2" id="{658E874E-E7CE-40CD-94F3-0F9A1693A421}" vid="{53E740FE-D0DF-4191-ACD7-EEA98A9C49FC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2077</TotalTime>
  <Words>1437</Words>
  <Application>Microsoft Office PowerPoint</Application>
  <PresentationFormat>全屏显示(4:3)</PresentationFormat>
  <Paragraphs>504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MS Gothic</vt:lpstr>
      <vt:lpstr>等线</vt:lpstr>
      <vt:lpstr>方正北魏楷书简体</vt:lpstr>
      <vt:lpstr>华康俪金黑W8(P)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主题1</vt:lpstr>
      <vt:lpstr>自定义设计方案</vt:lpstr>
      <vt:lpstr>主题2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jia</dc:creator>
  <cp:lastModifiedBy>jia song</cp:lastModifiedBy>
  <cp:revision>453</cp:revision>
  <dcterms:created xsi:type="dcterms:W3CDTF">2018-05-20T11:20:58Z</dcterms:created>
  <dcterms:modified xsi:type="dcterms:W3CDTF">2018-05-22T09:10:05Z</dcterms:modified>
</cp:coreProperties>
</file>